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8" name="Shape 10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0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7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4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31520" y="110489"/>
            <a:ext cx="13167361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31520" y="1920239"/>
            <a:ext cx="13167361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Text 0"/>
          <p:cNvSpPr txBox="1"/>
          <p:nvPr/>
        </p:nvSpPr>
        <p:spPr>
          <a:xfrm>
            <a:off x="6154697" y="921306"/>
            <a:ext cx="7807405" cy="4863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400"/>
              </a:lnSpc>
              <a:defRPr spc="-156" sz="5100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A Risk Assessment and Legal Compliance Framework for Supporting Personal Data Sharing with Privacy Preservation for Scientific Research</a:t>
            </a:r>
          </a:p>
        </p:txBody>
      </p:sp>
      <p:sp>
        <p:nvSpPr>
          <p:cNvPr id="112" name="Text 1"/>
          <p:cNvSpPr txBox="1"/>
          <p:nvPr/>
        </p:nvSpPr>
        <p:spPr>
          <a:xfrm>
            <a:off x="6154697" y="6148268"/>
            <a:ext cx="7807405" cy="592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pc="-30" sz="15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This framework provides a roadmap for responsible and ethical data sharing, enabling valuable insights while safeguarding individual privacy.</a:t>
            </a:r>
          </a:p>
        </p:txBody>
      </p:sp>
      <p:sp>
        <p:nvSpPr>
          <p:cNvPr id="113" name="Shape 2"/>
          <p:cNvSpPr/>
          <p:nvPr/>
        </p:nvSpPr>
        <p:spPr>
          <a:xfrm>
            <a:off x="6154697" y="6988372"/>
            <a:ext cx="305396" cy="305396"/>
          </a:xfrm>
          <a:prstGeom prst="roundRect">
            <a:avLst>
              <a:gd name="adj" fmla="val 50000"/>
            </a:avLst>
          </a:prstGeom>
          <a:ln w="76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4" name="Text 3"/>
          <p:cNvSpPr txBox="1"/>
          <p:nvPr/>
        </p:nvSpPr>
        <p:spPr>
          <a:xfrm>
            <a:off x="6201622" y="6982703"/>
            <a:ext cx="2252556" cy="977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600"/>
              </a:lnSpc>
              <a:defRPr b="1" spc="-30">
                <a:solidFill>
                  <a:srgbClr val="2B2E3C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Abhinavkumar Yadav</a:t>
            </a:r>
          </a:p>
          <a:p>
            <a:pPr>
              <a:lnSpc>
                <a:spcPts val="2600"/>
              </a:lnSpc>
              <a:defRPr b="1" spc="-30">
                <a:solidFill>
                  <a:srgbClr val="2B2E3C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24CO1011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Text 0"/>
          <p:cNvSpPr txBox="1"/>
          <p:nvPr/>
        </p:nvSpPr>
        <p:spPr>
          <a:xfrm>
            <a:off x="793790" y="752355"/>
            <a:ext cx="7556421" cy="138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pc="-134" sz="4400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The importance of personal data sharing for scientific research</a:t>
            </a:r>
          </a:p>
        </p:txBody>
      </p:sp>
      <p:sp>
        <p:nvSpPr>
          <p:cNvPr id="118" name="Shape 1"/>
          <p:cNvSpPr/>
          <p:nvPr/>
        </p:nvSpPr>
        <p:spPr>
          <a:xfrm>
            <a:off x="793790" y="3474006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9" name="Text 2"/>
          <p:cNvSpPr txBox="1"/>
          <p:nvPr/>
        </p:nvSpPr>
        <p:spPr>
          <a:xfrm>
            <a:off x="955849" y="3559016"/>
            <a:ext cx="186183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pc="-80" sz="260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20" name="Text 3"/>
          <p:cNvSpPr txBox="1"/>
          <p:nvPr/>
        </p:nvSpPr>
        <p:spPr>
          <a:xfrm>
            <a:off x="1530905" y="3474006"/>
            <a:ext cx="2613551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67" sz="220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Accelerated Discovery</a:t>
            </a:r>
          </a:p>
        </p:txBody>
      </p:sp>
      <p:sp>
        <p:nvSpPr>
          <p:cNvPr id="121" name="Text 4"/>
          <p:cNvSpPr txBox="1"/>
          <p:nvPr/>
        </p:nvSpPr>
        <p:spPr>
          <a:xfrm>
            <a:off x="1530905" y="3964423"/>
            <a:ext cx="2927749" cy="1400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Data sharing enables researchers to collaborate and pool resources, driving faster discoveries and innovation.</a:t>
            </a:r>
          </a:p>
        </p:txBody>
      </p:sp>
      <p:sp>
        <p:nvSpPr>
          <p:cNvPr id="122" name="Shape 5"/>
          <p:cNvSpPr/>
          <p:nvPr/>
        </p:nvSpPr>
        <p:spPr>
          <a:xfrm>
            <a:off x="4685467" y="3474006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3" name="Text 6"/>
          <p:cNvSpPr txBox="1"/>
          <p:nvPr/>
        </p:nvSpPr>
        <p:spPr>
          <a:xfrm>
            <a:off x="4847526" y="3559016"/>
            <a:ext cx="186183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pc="-80" sz="260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24" name="Text 7"/>
          <p:cNvSpPr txBox="1"/>
          <p:nvPr/>
        </p:nvSpPr>
        <p:spPr>
          <a:xfrm>
            <a:off x="5422582" y="3474006"/>
            <a:ext cx="2383603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67" sz="220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Improved Outcomes</a:t>
            </a:r>
          </a:p>
        </p:txBody>
      </p:sp>
      <p:sp>
        <p:nvSpPr>
          <p:cNvPr id="125" name="Text 8"/>
          <p:cNvSpPr txBox="1"/>
          <p:nvPr/>
        </p:nvSpPr>
        <p:spPr>
          <a:xfrm>
            <a:off x="5422582" y="3964423"/>
            <a:ext cx="2927748" cy="1400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Large datasets allow for more robust analysis and insights, leading to better understanding of complex phenomena.</a:t>
            </a:r>
          </a:p>
        </p:txBody>
      </p:sp>
      <p:sp>
        <p:nvSpPr>
          <p:cNvPr id="126" name="Shape 9"/>
          <p:cNvSpPr/>
          <p:nvPr/>
        </p:nvSpPr>
        <p:spPr>
          <a:xfrm>
            <a:off x="793790" y="6260901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7" name="Text 10"/>
          <p:cNvSpPr txBox="1"/>
          <p:nvPr/>
        </p:nvSpPr>
        <p:spPr>
          <a:xfrm>
            <a:off x="955790" y="6345911"/>
            <a:ext cx="186182" cy="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pc="-80" sz="260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28" name="Text 11"/>
          <p:cNvSpPr txBox="1"/>
          <p:nvPr/>
        </p:nvSpPr>
        <p:spPr>
          <a:xfrm>
            <a:off x="1530905" y="6260901"/>
            <a:ext cx="1756879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67" sz="220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Greater Impact</a:t>
            </a:r>
          </a:p>
        </p:txBody>
      </p:sp>
      <p:sp>
        <p:nvSpPr>
          <p:cNvPr id="129" name="Text 12"/>
          <p:cNvSpPr txBox="1"/>
          <p:nvPr/>
        </p:nvSpPr>
        <p:spPr>
          <a:xfrm>
            <a:off x="1530906" y="6751319"/>
            <a:ext cx="6819304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Findings from shared data can translate into tangible benefits, such as new treatments or policy improvements.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 0"/>
          <p:cNvSpPr txBox="1"/>
          <p:nvPr/>
        </p:nvSpPr>
        <p:spPr>
          <a:xfrm>
            <a:off x="793789" y="2539960"/>
            <a:ext cx="10647175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pc="-134" sz="4400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Risks and challenges in personal data sharing</a:t>
            </a:r>
          </a:p>
        </p:txBody>
      </p:sp>
      <p:sp>
        <p:nvSpPr>
          <p:cNvPr id="132" name="Text 1"/>
          <p:cNvSpPr txBox="1"/>
          <p:nvPr/>
        </p:nvSpPr>
        <p:spPr>
          <a:xfrm>
            <a:off x="793789" y="3815715"/>
            <a:ext cx="2059678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67" sz="2200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Privacy Violations</a:t>
            </a:r>
          </a:p>
        </p:txBody>
      </p:sp>
      <p:sp>
        <p:nvSpPr>
          <p:cNvPr id="133" name="Text 2"/>
          <p:cNvSpPr txBox="1"/>
          <p:nvPr/>
        </p:nvSpPr>
        <p:spPr>
          <a:xfrm>
            <a:off x="793789" y="4396859"/>
            <a:ext cx="3978118" cy="104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Unauthorized access or misuse of personal data can lead to harm and reputational damage.</a:t>
            </a:r>
          </a:p>
        </p:txBody>
      </p:sp>
      <p:sp>
        <p:nvSpPr>
          <p:cNvPr id="134" name="Text 3"/>
          <p:cNvSpPr txBox="1"/>
          <p:nvPr/>
        </p:nvSpPr>
        <p:spPr>
          <a:xfrm>
            <a:off x="5332927" y="3815715"/>
            <a:ext cx="2135308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67" sz="2200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Security Breaches</a:t>
            </a:r>
          </a:p>
        </p:txBody>
      </p:sp>
      <p:sp>
        <p:nvSpPr>
          <p:cNvPr id="135" name="Text 4"/>
          <p:cNvSpPr txBox="1"/>
          <p:nvPr/>
        </p:nvSpPr>
        <p:spPr>
          <a:xfrm>
            <a:off x="5332927" y="4396859"/>
            <a:ext cx="3978118" cy="104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Sensitive information can be compromised through cyberattacks or vulnerabilities in data storage.</a:t>
            </a:r>
          </a:p>
        </p:txBody>
      </p:sp>
      <p:sp>
        <p:nvSpPr>
          <p:cNvPr id="136" name="Text 5"/>
          <p:cNvSpPr txBox="1"/>
          <p:nvPr/>
        </p:nvSpPr>
        <p:spPr>
          <a:xfrm>
            <a:off x="9872067" y="3815715"/>
            <a:ext cx="1471900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67" sz="2200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Data Misuse</a:t>
            </a:r>
          </a:p>
        </p:txBody>
      </p:sp>
      <p:sp>
        <p:nvSpPr>
          <p:cNvPr id="137" name="Text 6"/>
          <p:cNvSpPr txBox="1"/>
          <p:nvPr/>
        </p:nvSpPr>
        <p:spPr>
          <a:xfrm>
            <a:off x="9872067" y="4396859"/>
            <a:ext cx="3978117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Data may be used for purposes other than intended or for discriminatory practices.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ext 0"/>
          <p:cNvSpPr txBox="1"/>
          <p:nvPr/>
        </p:nvSpPr>
        <p:spPr>
          <a:xfrm>
            <a:off x="767596" y="946189"/>
            <a:ext cx="7608807" cy="1337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300"/>
              </a:lnSpc>
              <a:defRPr spc="-130" sz="4300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Regulatory landscape and legal compliance requirements</a:t>
            </a:r>
          </a:p>
        </p:txBody>
      </p:sp>
      <p:sp>
        <p:nvSpPr>
          <p:cNvPr id="141" name="Shape 1"/>
          <p:cNvSpPr/>
          <p:nvPr/>
        </p:nvSpPr>
        <p:spPr>
          <a:xfrm>
            <a:off x="767595" y="2645806"/>
            <a:ext cx="7608809" cy="4637485"/>
          </a:xfrm>
          <a:prstGeom prst="roundRect">
            <a:avLst>
              <a:gd name="adj" fmla="val 1986"/>
            </a:avLst>
          </a:prstGeom>
          <a:ln w="7620">
            <a:solidFill>
              <a:srgbClr val="000000">
                <a:alpha val="8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2" name="Shape 2"/>
          <p:cNvSpPr/>
          <p:nvPr/>
        </p:nvSpPr>
        <p:spPr>
          <a:xfrm>
            <a:off x="775215" y="2653426"/>
            <a:ext cx="7593570" cy="629247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3" name="Text 3"/>
          <p:cNvSpPr txBox="1"/>
          <p:nvPr/>
        </p:nvSpPr>
        <p:spPr>
          <a:xfrm>
            <a:off x="994529" y="2792610"/>
            <a:ext cx="1000522" cy="323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34" sz="17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Regulation</a:t>
            </a:r>
          </a:p>
        </p:txBody>
      </p:sp>
      <p:sp>
        <p:nvSpPr>
          <p:cNvPr id="144" name="Text 4"/>
          <p:cNvSpPr txBox="1"/>
          <p:nvPr/>
        </p:nvSpPr>
        <p:spPr>
          <a:xfrm>
            <a:off x="4795122" y="2792610"/>
            <a:ext cx="1378384" cy="323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34" sz="17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Key Provisions</a:t>
            </a:r>
          </a:p>
        </p:txBody>
      </p:sp>
      <p:sp>
        <p:nvSpPr>
          <p:cNvPr id="145" name="Shape 5"/>
          <p:cNvSpPr/>
          <p:nvPr/>
        </p:nvSpPr>
        <p:spPr>
          <a:xfrm>
            <a:off x="775215" y="3282672"/>
            <a:ext cx="7593570" cy="1331001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6" name="Text 6"/>
          <p:cNvSpPr txBox="1"/>
          <p:nvPr/>
        </p:nvSpPr>
        <p:spPr>
          <a:xfrm>
            <a:off x="994529" y="3421855"/>
            <a:ext cx="618690" cy="323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34" sz="17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GDPR</a:t>
            </a:r>
          </a:p>
        </p:txBody>
      </p:sp>
      <p:sp>
        <p:nvSpPr>
          <p:cNvPr id="147" name="Text 7"/>
          <p:cNvSpPr txBox="1"/>
          <p:nvPr/>
        </p:nvSpPr>
        <p:spPr>
          <a:xfrm>
            <a:off x="4795122" y="3421855"/>
            <a:ext cx="3354349" cy="100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pc="-34" sz="17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Data subject rights, consent requirements, data protection by design</a:t>
            </a:r>
          </a:p>
        </p:txBody>
      </p:sp>
      <p:sp>
        <p:nvSpPr>
          <p:cNvPr id="148" name="Shape 8"/>
          <p:cNvSpPr/>
          <p:nvPr/>
        </p:nvSpPr>
        <p:spPr>
          <a:xfrm>
            <a:off x="775215" y="4613671"/>
            <a:ext cx="7593570" cy="1331001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9" name="Text 9"/>
          <p:cNvSpPr txBox="1"/>
          <p:nvPr/>
        </p:nvSpPr>
        <p:spPr>
          <a:xfrm>
            <a:off x="994529" y="4752856"/>
            <a:ext cx="622468" cy="323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34" sz="17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HIPAA</a:t>
            </a:r>
          </a:p>
        </p:txBody>
      </p:sp>
      <p:sp>
        <p:nvSpPr>
          <p:cNvPr id="150" name="Text 10"/>
          <p:cNvSpPr txBox="1"/>
          <p:nvPr/>
        </p:nvSpPr>
        <p:spPr>
          <a:xfrm>
            <a:off x="4795122" y="4752856"/>
            <a:ext cx="3354349" cy="1009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pc="-34" sz="17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Protected health information (PHI) safeguards, patient privacy, data security</a:t>
            </a:r>
          </a:p>
        </p:txBody>
      </p:sp>
      <p:sp>
        <p:nvSpPr>
          <p:cNvPr id="151" name="Shape 11"/>
          <p:cNvSpPr/>
          <p:nvPr/>
        </p:nvSpPr>
        <p:spPr>
          <a:xfrm>
            <a:off x="775215" y="5944671"/>
            <a:ext cx="7593570" cy="1331002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2" name="Text 12"/>
          <p:cNvSpPr txBox="1"/>
          <p:nvPr/>
        </p:nvSpPr>
        <p:spPr>
          <a:xfrm>
            <a:off x="994529" y="6083856"/>
            <a:ext cx="578841" cy="323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34" sz="17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CCPA</a:t>
            </a:r>
          </a:p>
        </p:txBody>
      </p:sp>
      <p:sp>
        <p:nvSpPr>
          <p:cNvPr id="153" name="Text 13"/>
          <p:cNvSpPr txBox="1"/>
          <p:nvPr/>
        </p:nvSpPr>
        <p:spPr>
          <a:xfrm>
            <a:off x="4795122" y="6083856"/>
            <a:ext cx="3354349" cy="1009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pc="-34" sz="17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Consumer data privacy, right to know, right to delete, data breach notification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242899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Text 0"/>
          <p:cNvSpPr txBox="1"/>
          <p:nvPr/>
        </p:nvSpPr>
        <p:spPr>
          <a:xfrm>
            <a:off x="680084" y="2963585"/>
            <a:ext cx="9511270" cy="588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700"/>
              </a:lnSpc>
              <a:defRPr spc="-115" sz="3800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Risk assessment methodology and frameworks</a:t>
            </a:r>
          </a:p>
        </p:txBody>
      </p:sp>
      <p:sp>
        <p:nvSpPr>
          <p:cNvPr id="157" name="Shape 1"/>
          <p:cNvSpPr/>
          <p:nvPr/>
        </p:nvSpPr>
        <p:spPr>
          <a:xfrm>
            <a:off x="680084" y="5778579"/>
            <a:ext cx="13270232" cy="22861"/>
          </a:xfrm>
          <a:prstGeom prst="roundRect">
            <a:avLst>
              <a:gd name="adj" fmla="val 50000"/>
            </a:avLst>
          </a:prstGeom>
          <a:solidFill>
            <a:srgbClr val="E2C8B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8" name="Shape 2"/>
          <p:cNvSpPr/>
          <p:nvPr/>
        </p:nvSpPr>
        <p:spPr>
          <a:xfrm>
            <a:off x="3937634" y="5098493"/>
            <a:ext cx="22861" cy="680086"/>
          </a:xfrm>
          <a:prstGeom prst="roundRect">
            <a:avLst>
              <a:gd name="adj" fmla="val 50000"/>
            </a:avLst>
          </a:prstGeom>
          <a:solidFill>
            <a:srgbClr val="E2C8B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9" name="Shape 3"/>
          <p:cNvSpPr/>
          <p:nvPr/>
        </p:nvSpPr>
        <p:spPr>
          <a:xfrm>
            <a:off x="3730466" y="5559981"/>
            <a:ext cx="437199" cy="437199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0" name="Text 4"/>
          <p:cNvSpPr txBox="1"/>
          <p:nvPr/>
        </p:nvSpPr>
        <p:spPr>
          <a:xfrm>
            <a:off x="3869342" y="5632846"/>
            <a:ext cx="159327" cy="28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200"/>
              </a:lnSpc>
              <a:defRPr spc="-69" sz="220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61" name="Text 5"/>
          <p:cNvSpPr txBox="1"/>
          <p:nvPr/>
        </p:nvSpPr>
        <p:spPr>
          <a:xfrm>
            <a:off x="3275908" y="3862268"/>
            <a:ext cx="1346194" cy="289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300"/>
              </a:lnSpc>
              <a:defRPr spc="-57" sz="190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Identify Risks</a:t>
            </a:r>
          </a:p>
        </p:txBody>
      </p:sp>
      <p:sp>
        <p:nvSpPr>
          <p:cNvPr id="162" name="Text 6"/>
          <p:cNvSpPr txBox="1"/>
          <p:nvPr/>
        </p:nvSpPr>
        <p:spPr>
          <a:xfrm>
            <a:off x="874394" y="4282440"/>
            <a:ext cx="6149342" cy="592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400"/>
              </a:lnSpc>
              <a:defRPr spc="-31" sz="15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Determine potential threats and vulnerabilities that could compromise data privacy.</a:t>
            </a:r>
          </a:p>
        </p:txBody>
      </p:sp>
      <p:sp>
        <p:nvSpPr>
          <p:cNvPr id="163" name="Shape 7"/>
          <p:cNvSpPr/>
          <p:nvPr/>
        </p:nvSpPr>
        <p:spPr>
          <a:xfrm>
            <a:off x="7303769" y="5778579"/>
            <a:ext cx="22861" cy="680086"/>
          </a:xfrm>
          <a:prstGeom prst="roundRect">
            <a:avLst>
              <a:gd name="adj" fmla="val 50000"/>
            </a:avLst>
          </a:prstGeom>
          <a:solidFill>
            <a:srgbClr val="E2C8B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4" name="Shape 8"/>
          <p:cNvSpPr/>
          <p:nvPr/>
        </p:nvSpPr>
        <p:spPr>
          <a:xfrm>
            <a:off x="7096600" y="5559981"/>
            <a:ext cx="437199" cy="437199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5" name="Text 9"/>
          <p:cNvSpPr txBox="1"/>
          <p:nvPr/>
        </p:nvSpPr>
        <p:spPr>
          <a:xfrm>
            <a:off x="7235477" y="5632846"/>
            <a:ext cx="159327" cy="28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200"/>
              </a:lnSpc>
              <a:defRPr spc="-69" sz="220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66" name="Text 10"/>
          <p:cNvSpPr txBox="1"/>
          <p:nvPr/>
        </p:nvSpPr>
        <p:spPr>
          <a:xfrm>
            <a:off x="6598187" y="6652973"/>
            <a:ext cx="1433906" cy="28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300"/>
              </a:lnSpc>
              <a:defRPr spc="-57" sz="190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Analyze Risks</a:t>
            </a:r>
          </a:p>
        </p:txBody>
      </p:sp>
      <p:sp>
        <p:nvSpPr>
          <p:cNvPr id="167" name="Text 11"/>
          <p:cNvSpPr txBox="1"/>
          <p:nvPr/>
        </p:nvSpPr>
        <p:spPr>
          <a:xfrm>
            <a:off x="4240529" y="7073145"/>
            <a:ext cx="6149341" cy="592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400"/>
              </a:lnSpc>
              <a:defRPr spc="-31" sz="15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Assess the likelihood and impact of each risk, prioritizing those with higher potential consequences.</a:t>
            </a:r>
          </a:p>
        </p:txBody>
      </p:sp>
      <p:sp>
        <p:nvSpPr>
          <p:cNvPr id="168" name="Shape 12"/>
          <p:cNvSpPr/>
          <p:nvPr/>
        </p:nvSpPr>
        <p:spPr>
          <a:xfrm>
            <a:off x="10669905" y="5098493"/>
            <a:ext cx="22861" cy="680086"/>
          </a:xfrm>
          <a:prstGeom prst="roundRect">
            <a:avLst>
              <a:gd name="adj" fmla="val 50000"/>
            </a:avLst>
          </a:prstGeom>
          <a:solidFill>
            <a:srgbClr val="E2C8B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9" name="Shape 13"/>
          <p:cNvSpPr/>
          <p:nvPr/>
        </p:nvSpPr>
        <p:spPr>
          <a:xfrm>
            <a:off x="10462735" y="5559981"/>
            <a:ext cx="437199" cy="437199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0" name="Text 14"/>
          <p:cNvSpPr txBox="1"/>
          <p:nvPr/>
        </p:nvSpPr>
        <p:spPr>
          <a:xfrm>
            <a:off x="10601612" y="5632846"/>
            <a:ext cx="159327" cy="287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200"/>
              </a:lnSpc>
              <a:defRPr spc="-69" sz="220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71" name="Text 15"/>
          <p:cNvSpPr txBox="1"/>
          <p:nvPr/>
        </p:nvSpPr>
        <p:spPr>
          <a:xfrm>
            <a:off x="9974716" y="3862268"/>
            <a:ext cx="1413118" cy="289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300"/>
              </a:lnSpc>
              <a:defRPr spc="-57" sz="190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Mitigate Risks</a:t>
            </a:r>
          </a:p>
        </p:txBody>
      </p:sp>
      <p:sp>
        <p:nvSpPr>
          <p:cNvPr id="172" name="Text 16"/>
          <p:cNvSpPr txBox="1"/>
          <p:nvPr/>
        </p:nvSpPr>
        <p:spPr>
          <a:xfrm>
            <a:off x="7606665" y="4282440"/>
            <a:ext cx="6149341" cy="592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400"/>
              </a:lnSpc>
              <a:defRPr spc="-31" sz="15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Implement appropriate controls and safeguards to reduce the likelihood and impact of identified risks.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Text 0"/>
          <p:cNvSpPr txBox="1"/>
          <p:nvPr/>
        </p:nvSpPr>
        <p:spPr>
          <a:xfrm>
            <a:off x="6280189" y="1074538"/>
            <a:ext cx="7556422" cy="138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pc="-134" sz="4400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Privacy preservation techniques and technologies</a:t>
            </a:r>
          </a:p>
        </p:txBody>
      </p:sp>
      <p:sp>
        <p:nvSpPr>
          <p:cNvPr id="176" name="Shape 1"/>
          <p:cNvSpPr/>
          <p:nvPr/>
        </p:nvSpPr>
        <p:spPr>
          <a:xfrm>
            <a:off x="6280189" y="2832258"/>
            <a:ext cx="3664865" cy="2410898"/>
          </a:xfrm>
          <a:prstGeom prst="roundRect">
            <a:avLst>
              <a:gd name="adj" fmla="val 3952"/>
            </a:avLst>
          </a:prstGeom>
          <a:solidFill>
            <a:srgbClr val="FCE2CF"/>
          </a:solidFill>
          <a:ln w="7620">
            <a:solidFill>
              <a:srgbClr val="E2C8B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7" name="Text 2"/>
          <p:cNvSpPr txBox="1"/>
          <p:nvPr/>
        </p:nvSpPr>
        <p:spPr>
          <a:xfrm>
            <a:off x="6514624" y="3066693"/>
            <a:ext cx="2344671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67" sz="220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Data Anonymization</a:t>
            </a:r>
          </a:p>
        </p:txBody>
      </p:sp>
      <p:sp>
        <p:nvSpPr>
          <p:cNvPr id="178" name="Text 3"/>
          <p:cNvSpPr txBox="1"/>
          <p:nvPr/>
        </p:nvSpPr>
        <p:spPr>
          <a:xfrm>
            <a:off x="6514624" y="3557111"/>
            <a:ext cx="3195996" cy="104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Removing personally identifiable information to protect individual privacy.</a:t>
            </a:r>
          </a:p>
        </p:txBody>
      </p:sp>
      <p:sp>
        <p:nvSpPr>
          <p:cNvPr id="179" name="Shape 4"/>
          <p:cNvSpPr/>
          <p:nvPr/>
        </p:nvSpPr>
        <p:spPr>
          <a:xfrm>
            <a:off x="10171866" y="2832258"/>
            <a:ext cx="3664864" cy="2410898"/>
          </a:xfrm>
          <a:prstGeom prst="roundRect">
            <a:avLst>
              <a:gd name="adj" fmla="val 3952"/>
            </a:avLst>
          </a:prstGeom>
          <a:solidFill>
            <a:srgbClr val="FCE2CF"/>
          </a:solidFill>
          <a:ln w="7620">
            <a:solidFill>
              <a:srgbClr val="E2C8B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0" name="Text 5"/>
          <p:cNvSpPr txBox="1"/>
          <p:nvPr/>
        </p:nvSpPr>
        <p:spPr>
          <a:xfrm>
            <a:off x="10406301" y="3066693"/>
            <a:ext cx="2166670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67" sz="220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Differential Privacy</a:t>
            </a:r>
          </a:p>
        </p:txBody>
      </p:sp>
      <p:sp>
        <p:nvSpPr>
          <p:cNvPr id="181" name="Text 6"/>
          <p:cNvSpPr txBox="1"/>
          <p:nvPr/>
        </p:nvSpPr>
        <p:spPr>
          <a:xfrm>
            <a:off x="10406301" y="3557111"/>
            <a:ext cx="3195996" cy="104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Adding random noise to data to protect individual information while preserving statistical accuracy.</a:t>
            </a:r>
          </a:p>
        </p:txBody>
      </p:sp>
      <p:sp>
        <p:nvSpPr>
          <p:cNvPr id="182" name="Shape 7"/>
          <p:cNvSpPr/>
          <p:nvPr/>
        </p:nvSpPr>
        <p:spPr>
          <a:xfrm>
            <a:off x="6280189" y="5469968"/>
            <a:ext cx="7556422" cy="1685093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3" name="Text 8"/>
          <p:cNvSpPr txBox="1"/>
          <p:nvPr/>
        </p:nvSpPr>
        <p:spPr>
          <a:xfrm>
            <a:off x="6514624" y="5704402"/>
            <a:ext cx="1247666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pc="-67" sz="220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Encryption</a:t>
            </a:r>
          </a:p>
        </p:txBody>
      </p:sp>
      <p:sp>
        <p:nvSpPr>
          <p:cNvPr id="184" name="Text 9"/>
          <p:cNvSpPr txBox="1"/>
          <p:nvPr/>
        </p:nvSpPr>
        <p:spPr>
          <a:xfrm>
            <a:off x="6514624" y="6194821"/>
            <a:ext cx="7087552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Transforming data into an unreadable format, protecting it from unauthorized access.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Text 0"/>
          <p:cNvSpPr txBox="1"/>
          <p:nvPr/>
        </p:nvSpPr>
        <p:spPr>
          <a:xfrm>
            <a:off x="6081712" y="733781"/>
            <a:ext cx="7953376" cy="1033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100"/>
              </a:lnSpc>
              <a:defRPr spc="-100" sz="3300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Developing a comprehensive risk assessment and compliance framework</a:t>
            </a:r>
          </a:p>
        </p:txBody>
      </p:sp>
      <p:pic>
        <p:nvPicPr>
          <p:cNvPr id="188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81712" y="2052160"/>
            <a:ext cx="850584" cy="1360885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Text 1"/>
          <p:cNvSpPr txBox="1"/>
          <p:nvPr/>
        </p:nvSpPr>
        <p:spPr>
          <a:xfrm>
            <a:off x="7187445" y="2222182"/>
            <a:ext cx="2327574" cy="249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pc="-50" sz="160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Establish Data Governance</a:t>
            </a:r>
          </a:p>
        </p:txBody>
      </p:sp>
      <p:sp>
        <p:nvSpPr>
          <p:cNvPr id="190" name="Text 2"/>
          <p:cNvSpPr txBox="1"/>
          <p:nvPr/>
        </p:nvSpPr>
        <p:spPr>
          <a:xfrm>
            <a:off x="7187445" y="2589966"/>
            <a:ext cx="6847642" cy="518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100"/>
              </a:lnSpc>
              <a:defRPr spc="-27" sz="13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Develop clear policies and procedures for data management, including access control and data retention.</a:t>
            </a:r>
          </a:p>
        </p:txBody>
      </p:sp>
      <p:pic>
        <p:nvPicPr>
          <p:cNvPr id="191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1712" y="3413045"/>
            <a:ext cx="850584" cy="136088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Text 3"/>
          <p:cNvSpPr txBox="1"/>
          <p:nvPr/>
        </p:nvSpPr>
        <p:spPr>
          <a:xfrm>
            <a:off x="7187445" y="3583066"/>
            <a:ext cx="2322315" cy="249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pc="-50" sz="160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Conduct Risk Assessments</a:t>
            </a:r>
          </a:p>
        </p:txBody>
      </p:sp>
      <p:sp>
        <p:nvSpPr>
          <p:cNvPr id="193" name="Text 4"/>
          <p:cNvSpPr txBox="1"/>
          <p:nvPr/>
        </p:nvSpPr>
        <p:spPr>
          <a:xfrm>
            <a:off x="7187445" y="3950851"/>
            <a:ext cx="6847642" cy="518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100"/>
              </a:lnSpc>
              <a:defRPr spc="-27" sz="13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Regularly assess risks to data privacy and security, identifying vulnerabilities and mitigation strategies.</a:t>
            </a:r>
          </a:p>
        </p:txBody>
      </p:sp>
      <p:pic>
        <p:nvPicPr>
          <p:cNvPr id="194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81712" y="4773929"/>
            <a:ext cx="850584" cy="1360885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ext 5"/>
          <p:cNvSpPr txBox="1"/>
          <p:nvPr/>
        </p:nvSpPr>
        <p:spPr>
          <a:xfrm>
            <a:off x="7187445" y="4943950"/>
            <a:ext cx="3701555" cy="249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pc="-50" sz="160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Implement Privacy-Preserving Technologies</a:t>
            </a:r>
          </a:p>
        </p:txBody>
      </p:sp>
      <p:sp>
        <p:nvSpPr>
          <p:cNvPr id="196" name="Text 6"/>
          <p:cNvSpPr txBox="1"/>
          <p:nvPr/>
        </p:nvSpPr>
        <p:spPr>
          <a:xfrm>
            <a:off x="7187445" y="5311735"/>
            <a:ext cx="5398866" cy="251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pc="-27" sz="13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Utilize techniques and technologies that protect data while enabling research.</a:t>
            </a:r>
          </a:p>
        </p:txBody>
      </p:sp>
      <p:pic>
        <p:nvPicPr>
          <p:cNvPr id="197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81712" y="6134813"/>
            <a:ext cx="850584" cy="1360885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ext 7"/>
          <p:cNvSpPr txBox="1"/>
          <p:nvPr/>
        </p:nvSpPr>
        <p:spPr>
          <a:xfrm>
            <a:off x="7187445" y="6304836"/>
            <a:ext cx="1677989" cy="249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pc="-50" sz="1600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Ensure Compliance</a:t>
            </a:r>
          </a:p>
        </p:txBody>
      </p:sp>
      <p:sp>
        <p:nvSpPr>
          <p:cNvPr id="199" name="Text 8"/>
          <p:cNvSpPr txBox="1"/>
          <p:nvPr/>
        </p:nvSpPr>
        <p:spPr>
          <a:xfrm>
            <a:off x="7187445" y="6672619"/>
            <a:ext cx="6847642" cy="518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100"/>
              </a:lnSpc>
              <a:defRPr spc="-27" sz="13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Monitor legal requirements and implement necessary controls to comply with applicable data privacy regulations.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Text 0"/>
          <p:cNvSpPr txBox="1"/>
          <p:nvPr/>
        </p:nvSpPr>
        <p:spPr>
          <a:xfrm>
            <a:off x="651509" y="511850"/>
            <a:ext cx="7840982" cy="1133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500"/>
              </a:lnSpc>
              <a:defRPr spc="-110" sz="3600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Implementing the framework: case studies and lessons learned</a:t>
            </a:r>
          </a:p>
        </p:txBody>
      </p:sp>
      <p:pic>
        <p:nvPicPr>
          <p:cNvPr id="203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1509" y="1954529"/>
            <a:ext cx="465298" cy="46529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ext 1"/>
          <p:cNvSpPr txBox="1"/>
          <p:nvPr/>
        </p:nvSpPr>
        <p:spPr>
          <a:xfrm>
            <a:off x="651509" y="2605920"/>
            <a:ext cx="1268940" cy="27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pc="-55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Collaboration</a:t>
            </a:r>
          </a:p>
        </p:txBody>
      </p:sp>
      <p:sp>
        <p:nvSpPr>
          <p:cNvPr id="205" name="Text 2"/>
          <p:cNvSpPr txBox="1"/>
          <p:nvPr/>
        </p:nvSpPr>
        <p:spPr>
          <a:xfrm>
            <a:off x="651509" y="3008352"/>
            <a:ext cx="5617036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spc="-29" sz="14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Effective data sharing requires strong partnerships and coordinated efforts.</a:t>
            </a:r>
          </a:p>
        </p:txBody>
      </p:sp>
      <p:pic>
        <p:nvPicPr>
          <p:cNvPr id="206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1509" y="3864412"/>
            <a:ext cx="465298" cy="465297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Text 3"/>
          <p:cNvSpPr txBox="1"/>
          <p:nvPr/>
        </p:nvSpPr>
        <p:spPr>
          <a:xfrm>
            <a:off x="651509" y="4515803"/>
            <a:ext cx="1318118" cy="27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pc="-55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Transparency</a:t>
            </a:r>
          </a:p>
        </p:txBody>
      </p:sp>
      <p:sp>
        <p:nvSpPr>
          <p:cNvPr id="208" name="Text 4"/>
          <p:cNvSpPr txBox="1"/>
          <p:nvPr/>
        </p:nvSpPr>
        <p:spPr>
          <a:xfrm>
            <a:off x="651509" y="4918233"/>
            <a:ext cx="7840982" cy="566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pc="-29" sz="14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Clear communication and accountability are crucial for building trust and fostering responsible data practices.</a:t>
            </a:r>
          </a:p>
        </p:txBody>
      </p:sp>
      <p:pic>
        <p:nvPicPr>
          <p:cNvPr id="209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1509" y="6071949"/>
            <a:ext cx="465298" cy="465297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 5"/>
          <p:cNvSpPr txBox="1"/>
          <p:nvPr/>
        </p:nvSpPr>
        <p:spPr>
          <a:xfrm>
            <a:off x="651509" y="6723340"/>
            <a:ext cx="997782" cy="27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pc="-55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Innovation</a:t>
            </a:r>
          </a:p>
        </p:txBody>
      </p:sp>
      <p:sp>
        <p:nvSpPr>
          <p:cNvPr id="211" name="Text 6"/>
          <p:cNvSpPr txBox="1"/>
          <p:nvPr/>
        </p:nvSpPr>
        <p:spPr>
          <a:xfrm>
            <a:off x="651509" y="7125772"/>
            <a:ext cx="7840982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pc="-29" sz="14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Continuously evolve the framework to address emerging technologies and regulatory changes.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 0"/>
          <p:cNvSpPr txBox="1"/>
          <p:nvPr/>
        </p:nvSpPr>
        <p:spPr>
          <a:xfrm>
            <a:off x="793790" y="2989183"/>
            <a:ext cx="2869435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pc="-134" sz="4400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</a:lstStyle>
          <a:p>
            <a:pPr/>
            <a:r>
              <a:t>Conclusions</a:t>
            </a:r>
          </a:p>
        </p:txBody>
      </p:sp>
      <p:sp>
        <p:nvSpPr>
          <p:cNvPr id="214" name="Text 1"/>
          <p:cNvSpPr txBox="1"/>
          <p:nvPr/>
        </p:nvSpPr>
        <p:spPr>
          <a:xfrm>
            <a:off x="793790" y="4151590"/>
            <a:ext cx="13042821" cy="104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pc="-36" sz="170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Data sharing is essential for advancing scientific understanding, but it must be balanced with robust protections for individual privacy. Addressing the risks to privacy and security while enabling collaboration is a critical challenge that requires a comprehensive framework and a commitment to ethical data practices.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